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8" r:id="rId1"/>
  </p:sldMasterIdLst>
  <p:sldIdLst>
    <p:sldId id="256" r:id="rId2"/>
    <p:sldId id="257" r:id="rId3"/>
    <p:sldId id="258" r:id="rId4"/>
    <p:sldId id="260" r:id="rId5"/>
    <p:sldId id="261" r:id="rId6"/>
    <p:sldId id="267" r:id="rId7"/>
    <p:sldId id="268" r:id="rId8"/>
    <p:sldId id="266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35" autoAdjust="0"/>
    <p:restoredTop sz="94660"/>
  </p:normalViewPr>
  <p:slideViewPr>
    <p:cSldViewPr snapToGrid="0">
      <p:cViewPr varScale="1">
        <p:scale>
          <a:sx n="65" d="100"/>
          <a:sy n="65" d="100"/>
        </p:scale>
        <p:origin x="696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53EA3-6356-4E81-851D-AB3CA96A2F12}" type="datetimeFigureOut">
              <a:rPr lang="de-DE" smtClean="0"/>
              <a:t>21.02.2018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91C7-219D-42AC-91C3-320E9F5ECC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9951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53EA3-6356-4E81-851D-AB3CA96A2F12}" type="datetimeFigureOut">
              <a:rPr lang="de-DE" smtClean="0"/>
              <a:t>21.02.2018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91C7-219D-42AC-91C3-320E9F5ECC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099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53EA3-6356-4E81-851D-AB3CA96A2F12}" type="datetimeFigureOut">
              <a:rPr lang="de-DE" smtClean="0"/>
              <a:t>21.02.2018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91C7-219D-42AC-91C3-320E9F5ECC3A}" type="slidenum">
              <a:rPr lang="de-DE" smtClean="0"/>
              <a:t>‹Nr.›</a:t>
            </a:fld>
            <a:endParaRPr lang="de-DE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99045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53EA3-6356-4E81-851D-AB3CA96A2F12}" type="datetimeFigureOut">
              <a:rPr lang="de-DE" smtClean="0"/>
              <a:t>21.02.2018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91C7-219D-42AC-91C3-320E9F5ECC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3737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53EA3-6356-4E81-851D-AB3CA96A2F12}" type="datetimeFigureOut">
              <a:rPr lang="de-DE" smtClean="0"/>
              <a:t>21.02.2018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91C7-219D-42AC-91C3-320E9F5ECC3A}" type="slidenum">
              <a:rPr lang="de-DE" smtClean="0"/>
              <a:t>‹Nr.›</a:t>
            </a:fld>
            <a:endParaRPr lang="de-DE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819258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53EA3-6356-4E81-851D-AB3CA96A2F12}" type="datetimeFigureOut">
              <a:rPr lang="de-DE" smtClean="0"/>
              <a:t>21.02.2018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91C7-219D-42AC-91C3-320E9F5ECC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99533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53EA3-6356-4E81-851D-AB3CA96A2F12}" type="datetimeFigureOut">
              <a:rPr lang="de-DE" smtClean="0"/>
              <a:t>21.02.2018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91C7-219D-42AC-91C3-320E9F5ECC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60264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53EA3-6356-4E81-851D-AB3CA96A2F12}" type="datetimeFigureOut">
              <a:rPr lang="de-DE" smtClean="0"/>
              <a:t>21.02.2018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91C7-219D-42AC-91C3-320E9F5ECC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8695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53EA3-6356-4E81-851D-AB3CA96A2F12}" type="datetimeFigureOut">
              <a:rPr lang="de-DE" smtClean="0"/>
              <a:t>21.02.2018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91C7-219D-42AC-91C3-320E9F5ECC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9704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53EA3-6356-4E81-851D-AB3CA96A2F12}" type="datetimeFigureOut">
              <a:rPr lang="de-DE" smtClean="0"/>
              <a:t>21.02.2018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91C7-219D-42AC-91C3-320E9F5ECC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7340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53EA3-6356-4E81-851D-AB3CA96A2F12}" type="datetimeFigureOut">
              <a:rPr lang="de-DE" smtClean="0"/>
              <a:t>21.02.2018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91C7-219D-42AC-91C3-320E9F5ECC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1824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53EA3-6356-4E81-851D-AB3CA96A2F12}" type="datetimeFigureOut">
              <a:rPr lang="de-DE" smtClean="0"/>
              <a:t>21.02.2018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91C7-219D-42AC-91C3-320E9F5ECC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7124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53EA3-6356-4E81-851D-AB3CA96A2F12}" type="datetimeFigureOut">
              <a:rPr lang="de-DE" smtClean="0"/>
              <a:t>21.02.2018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91C7-219D-42AC-91C3-320E9F5ECC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0256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53EA3-6356-4E81-851D-AB3CA96A2F12}" type="datetimeFigureOut">
              <a:rPr lang="de-DE" smtClean="0"/>
              <a:t>21.02.2018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91C7-219D-42AC-91C3-320E9F5ECC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3112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53EA3-6356-4E81-851D-AB3CA96A2F12}" type="datetimeFigureOut">
              <a:rPr lang="de-DE" smtClean="0"/>
              <a:t>21.02.2018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91C7-219D-42AC-91C3-320E9F5ECC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1371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53EA3-6356-4E81-851D-AB3CA96A2F12}" type="datetimeFigureOut">
              <a:rPr lang="de-DE" smtClean="0"/>
              <a:t>21.02.2018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91C7-219D-42AC-91C3-320E9F5ECC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5972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A53EA3-6356-4E81-851D-AB3CA96A2F12}" type="datetimeFigureOut">
              <a:rPr lang="de-DE" smtClean="0"/>
              <a:t>21.02.2018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BAB91C7-219D-42AC-91C3-320E9F5ECC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4803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  <p:sldLayoutId id="2147483730" r:id="rId12"/>
    <p:sldLayoutId id="2147483731" r:id="rId13"/>
    <p:sldLayoutId id="2147483732" r:id="rId14"/>
    <p:sldLayoutId id="2147483733" r:id="rId15"/>
    <p:sldLayoutId id="214748373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jum.ebdah@gmail.com" TargetMode="External"/><Relationship Id="rId2" Type="http://schemas.openxmlformats.org/officeDocument/2006/relationships/hyperlink" Target="http://www.intate.de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4348589" y="1004054"/>
            <a:ext cx="1367682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Int@E </a:t>
            </a:r>
            <a:endParaRPr lang="en-US" sz="30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2272970" y="1832431"/>
            <a:ext cx="6096000" cy="45653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en-US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nnovative technologies and 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</a:t>
            </a:r>
            <a:r>
              <a:rPr lang="en-US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ducation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4490" y="2834709"/>
            <a:ext cx="7277100" cy="4023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1617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Grafik 1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6672" y="2293917"/>
            <a:ext cx="5042299" cy="2900959"/>
          </a:xfrm>
          <a:prstGeom prst="rect">
            <a:avLst/>
          </a:prstGeom>
        </p:spPr>
      </p:pic>
      <p:sp>
        <p:nvSpPr>
          <p:cNvPr id="2" name="Rechteck 1"/>
          <p:cNvSpPr/>
          <p:nvPr/>
        </p:nvSpPr>
        <p:spPr>
          <a:xfrm>
            <a:off x="1102469" y="501134"/>
            <a:ext cx="8290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u="sng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Int@E</a:t>
            </a:r>
          </a:p>
        </p:txBody>
      </p:sp>
      <p:sp>
        <p:nvSpPr>
          <p:cNvPr id="9" name="Pfeil nach rechts 8"/>
          <p:cNvSpPr/>
          <p:nvPr/>
        </p:nvSpPr>
        <p:spPr>
          <a:xfrm>
            <a:off x="1291590" y="1920240"/>
            <a:ext cx="468630" cy="2628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Rechteck 9"/>
          <p:cNvSpPr/>
          <p:nvPr/>
        </p:nvSpPr>
        <p:spPr>
          <a:xfrm>
            <a:off x="1887757" y="1813798"/>
            <a:ext cx="422647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Organization of vocational trainings</a:t>
            </a:r>
            <a:endParaRPr lang="de-DE" sz="2200" dirty="0"/>
          </a:p>
        </p:txBody>
      </p:sp>
      <p:sp>
        <p:nvSpPr>
          <p:cNvPr id="11" name="Pfeil nach rechts 10"/>
          <p:cNvSpPr/>
          <p:nvPr/>
        </p:nvSpPr>
        <p:spPr>
          <a:xfrm>
            <a:off x="1291590" y="2667000"/>
            <a:ext cx="468630" cy="2628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Rechteck 11"/>
          <p:cNvSpPr/>
          <p:nvPr/>
        </p:nvSpPr>
        <p:spPr>
          <a:xfrm>
            <a:off x="1887757" y="2560558"/>
            <a:ext cx="3047566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 smtClean="0">
                <a:latin typeface="Calibri" panose="020F0502020204030204" pitchFamily="34" charset="0"/>
                <a:cs typeface="Arial" panose="020B0604020202020204" pitchFamily="34" charset="0"/>
              </a:rPr>
              <a:t>Knowledge Management</a:t>
            </a:r>
            <a:endParaRPr lang="de-DE" sz="2200" dirty="0"/>
          </a:p>
        </p:txBody>
      </p:sp>
      <p:sp>
        <p:nvSpPr>
          <p:cNvPr id="13" name="Pfeil nach rechts 12"/>
          <p:cNvSpPr/>
          <p:nvPr/>
        </p:nvSpPr>
        <p:spPr>
          <a:xfrm>
            <a:off x="1291590" y="3352502"/>
            <a:ext cx="468630" cy="2628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Rechteck 13"/>
          <p:cNvSpPr/>
          <p:nvPr/>
        </p:nvSpPr>
        <p:spPr>
          <a:xfrm>
            <a:off x="1887757" y="3246060"/>
            <a:ext cx="1984839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 smtClean="0">
                <a:latin typeface="Calibri" panose="020F0502020204030204" pitchFamily="34" charset="0"/>
                <a:cs typeface="Arial" panose="020B0604020202020204" pitchFamily="34" charset="0"/>
              </a:rPr>
              <a:t>Mobile learning</a:t>
            </a:r>
            <a:endParaRPr lang="de-DE" sz="2200" dirty="0"/>
          </a:p>
        </p:txBody>
      </p:sp>
      <p:sp>
        <p:nvSpPr>
          <p:cNvPr id="15" name="Pfeil nach rechts 14"/>
          <p:cNvSpPr/>
          <p:nvPr/>
        </p:nvSpPr>
        <p:spPr>
          <a:xfrm>
            <a:off x="1291590" y="3995233"/>
            <a:ext cx="468630" cy="2628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Rechteck 15"/>
          <p:cNvSpPr/>
          <p:nvPr/>
        </p:nvSpPr>
        <p:spPr>
          <a:xfrm>
            <a:off x="1887757" y="3888791"/>
            <a:ext cx="133882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 smtClean="0">
                <a:latin typeface="Calibri" panose="020F0502020204030204" pitchFamily="34" charset="0"/>
                <a:cs typeface="Arial" panose="020B0604020202020204" pitchFamily="34" charset="0"/>
              </a:rPr>
              <a:t>E-learning</a:t>
            </a:r>
            <a:endParaRPr lang="de-DE" sz="2200" dirty="0"/>
          </a:p>
        </p:txBody>
      </p:sp>
      <p:sp>
        <p:nvSpPr>
          <p:cNvPr id="17" name="Pfeil nach rechts 16"/>
          <p:cNvSpPr/>
          <p:nvPr/>
        </p:nvSpPr>
        <p:spPr>
          <a:xfrm>
            <a:off x="1291590" y="5283064"/>
            <a:ext cx="468630" cy="2628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Rechteck 17"/>
          <p:cNvSpPr/>
          <p:nvPr/>
        </p:nvSpPr>
        <p:spPr>
          <a:xfrm>
            <a:off x="1887757" y="5176622"/>
            <a:ext cx="2265557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 smtClean="0">
                <a:latin typeface="Calibri" panose="020F0502020204030204" pitchFamily="34" charset="0"/>
                <a:cs typeface="Arial" panose="020B0604020202020204" pitchFamily="34" charset="0"/>
              </a:rPr>
              <a:t>Software trainings</a:t>
            </a:r>
            <a:endParaRPr lang="de-DE" sz="2200" dirty="0"/>
          </a:p>
        </p:txBody>
      </p:sp>
      <p:sp>
        <p:nvSpPr>
          <p:cNvPr id="20" name="Rechteck 19"/>
          <p:cNvSpPr/>
          <p:nvPr/>
        </p:nvSpPr>
        <p:spPr>
          <a:xfrm>
            <a:off x="55205" y="6376154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3" name="Rechteck 2"/>
          <p:cNvSpPr/>
          <p:nvPr/>
        </p:nvSpPr>
        <p:spPr>
          <a:xfrm>
            <a:off x="1102469" y="1125081"/>
            <a:ext cx="92567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1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German </a:t>
            </a:r>
            <a:r>
              <a:rPr lang="en-US" sz="2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firm which </a:t>
            </a:r>
            <a:r>
              <a:rPr lang="en-US" sz="21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provides innovative </a:t>
            </a:r>
            <a:r>
              <a:rPr lang="en-US" sz="2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technologies </a:t>
            </a:r>
            <a:r>
              <a:rPr lang="en-US" sz="21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education since 2015</a:t>
            </a:r>
            <a:endParaRPr lang="de-DE" sz="21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1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de-DE" sz="21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Pfeil nach rechts 20"/>
          <p:cNvSpPr/>
          <p:nvPr/>
        </p:nvSpPr>
        <p:spPr>
          <a:xfrm>
            <a:off x="1291590" y="4637964"/>
            <a:ext cx="468630" cy="2628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Rechteck 21"/>
          <p:cNvSpPr/>
          <p:nvPr/>
        </p:nvSpPr>
        <p:spPr>
          <a:xfrm>
            <a:off x="1887757" y="4531522"/>
            <a:ext cx="3693575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 smtClean="0">
                <a:latin typeface="Calibri" panose="020F0502020204030204" pitchFamily="34" charset="0"/>
                <a:cs typeface="Arial" panose="020B0604020202020204" pitchFamily="34" charset="0"/>
              </a:rPr>
              <a:t>Innovations in medical training</a:t>
            </a:r>
            <a:endParaRPr lang="de-DE" sz="2200" dirty="0"/>
          </a:p>
        </p:txBody>
      </p:sp>
    </p:spTree>
    <p:extLst>
      <p:ext uri="{BB962C8B-B14F-4D97-AF65-F5344CB8AC3E}">
        <p14:creationId xmlns:p14="http://schemas.microsoft.com/office/powerpoint/2010/main" val="331057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102469" y="501134"/>
            <a:ext cx="8290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u="sng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Int@E</a:t>
            </a:r>
          </a:p>
        </p:txBody>
      </p:sp>
      <p:sp>
        <p:nvSpPr>
          <p:cNvPr id="9" name="Pfeil nach rechts 8"/>
          <p:cNvSpPr/>
          <p:nvPr/>
        </p:nvSpPr>
        <p:spPr>
          <a:xfrm>
            <a:off x="1291590" y="1920240"/>
            <a:ext cx="468630" cy="2628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Rechteck 9"/>
          <p:cNvSpPr/>
          <p:nvPr/>
        </p:nvSpPr>
        <p:spPr>
          <a:xfrm>
            <a:off x="1887757" y="1813798"/>
            <a:ext cx="451149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Collaborative research and innovation</a:t>
            </a:r>
            <a:endParaRPr lang="de-DE" sz="2200" dirty="0"/>
          </a:p>
        </p:txBody>
      </p:sp>
      <p:sp>
        <p:nvSpPr>
          <p:cNvPr id="11" name="Pfeil nach rechts 10"/>
          <p:cNvSpPr/>
          <p:nvPr/>
        </p:nvSpPr>
        <p:spPr>
          <a:xfrm>
            <a:off x="1291590" y="2667000"/>
            <a:ext cx="468630" cy="2628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Rechteck 11"/>
          <p:cNvSpPr/>
          <p:nvPr/>
        </p:nvSpPr>
        <p:spPr>
          <a:xfrm>
            <a:off x="1887757" y="2560558"/>
            <a:ext cx="2634632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 smtClean="0">
                <a:latin typeface="Calibri" panose="020F0502020204030204" pitchFamily="34" charset="0"/>
                <a:cs typeface="Arial" panose="020B0604020202020204" pitchFamily="34" charset="0"/>
              </a:rPr>
              <a:t>Quality assessments </a:t>
            </a:r>
            <a:endParaRPr lang="de-DE" sz="2200" dirty="0"/>
          </a:p>
        </p:txBody>
      </p:sp>
      <p:sp>
        <p:nvSpPr>
          <p:cNvPr id="13" name="Pfeil nach rechts 12"/>
          <p:cNvSpPr/>
          <p:nvPr/>
        </p:nvSpPr>
        <p:spPr>
          <a:xfrm>
            <a:off x="1291590" y="3352502"/>
            <a:ext cx="468630" cy="2628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Rechteck 13"/>
          <p:cNvSpPr/>
          <p:nvPr/>
        </p:nvSpPr>
        <p:spPr>
          <a:xfrm>
            <a:off x="1887757" y="3246060"/>
            <a:ext cx="4434227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 smtClean="0">
                <a:latin typeface="Calibri" panose="020F0502020204030204" pitchFamily="34" charset="0"/>
                <a:cs typeface="Arial" panose="020B0604020202020204" pitchFamily="34" charset="0"/>
              </a:rPr>
              <a:t>Organization </a:t>
            </a:r>
            <a:r>
              <a:rPr lang="en-GB" sz="2200" dirty="0" smtClean="0">
                <a:latin typeface="Calibri" panose="020F0502020204030204" pitchFamily="34" charset="0"/>
                <a:cs typeface="Arial" panose="020B0604020202020204" pitchFamily="34" charset="0"/>
              </a:rPr>
              <a:t>of </a:t>
            </a:r>
            <a:r>
              <a:rPr lang="en-US" sz="2200" dirty="0" smtClean="0">
                <a:latin typeface="Calibri" panose="020F0502020204030204" pitchFamily="34" charset="0"/>
                <a:cs typeface="Arial" panose="020B0604020202020204" pitchFamily="34" charset="0"/>
              </a:rPr>
              <a:t>analysis in education </a:t>
            </a:r>
            <a:endParaRPr lang="de-DE" sz="2200" dirty="0"/>
          </a:p>
        </p:txBody>
      </p:sp>
      <p:sp>
        <p:nvSpPr>
          <p:cNvPr id="15" name="Pfeil nach rechts 14"/>
          <p:cNvSpPr/>
          <p:nvPr/>
        </p:nvSpPr>
        <p:spPr>
          <a:xfrm>
            <a:off x="1291590" y="4038004"/>
            <a:ext cx="468630" cy="2628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Rechteck 15"/>
          <p:cNvSpPr/>
          <p:nvPr/>
        </p:nvSpPr>
        <p:spPr>
          <a:xfrm>
            <a:off x="1887757" y="3931562"/>
            <a:ext cx="4135556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 smtClean="0">
                <a:latin typeface="Calibri" panose="020F0502020204030204" pitchFamily="34" charset="0"/>
                <a:cs typeface="Arial" panose="020B0604020202020204" pitchFamily="34" charset="0"/>
              </a:rPr>
              <a:t>Development of education models</a:t>
            </a:r>
            <a:endParaRPr lang="de-DE" sz="2200" dirty="0"/>
          </a:p>
        </p:txBody>
      </p:sp>
      <p:sp>
        <p:nvSpPr>
          <p:cNvPr id="17" name="Pfeil nach rechts 16"/>
          <p:cNvSpPr/>
          <p:nvPr/>
        </p:nvSpPr>
        <p:spPr>
          <a:xfrm>
            <a:off x="1291590" y="4723506"/>
            <a:ext cx="468630" cy="2628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Rechteck 17"/>
          <p:cNvSpPr/>
          <p:nvPr/>
        </p:nvSpPr>
        <p:spPr>
          <a:xfrm>
            <a:off x="1887757" y="4617064"/>
            <a:ext cx="383964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 smtClean="0">
                <a:latin typeface="Calibri" panose="020F0502020204030204" pitchFamily="34" charset="0"/>
                <a:cs typeface="Arial" panose="020B0604020202020204" pitchFamily="34" charset="0"/>
              </a:rPr>
              <a:t>Researches in education theory </a:t>
            </a:r>
            <a:endParaRPr lang="de-DE" sz="2200" dirty="0"/>
          </a:p>
        </p:txBody>
      </p:sp>
      <p:sp>
        <p:nvSpPr>
          <p:cNvPr id="20" name="Rechteck 19"/>
          <p:cNvSpPr/>
          <p:nvPr/>
        </p:nvSpPr>
        <p:spPr>
          <a:xfrm>
            <a:off x="55205" y="6376154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3846" y="2388213"/>
            <a:ext cx="3409919" cy="2659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9134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102469" y="501134"/>
            <a:ext cx="8290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u="sng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Int@E</a:t>
            </a:r>
          </a:p>
        </p:txBody>
      </p:sp>
      <p:sp>
        <p:nvSpPr>
          <p:cNvPr id="10" name="Rechteck 9"/>
          <p:cNvSpPr/>
          <p:nvPr/>
        </p:nvSpPr>
        <p:spPr>
          <a:xfrm>
            <a:off x="1101373" y="1232773"/>
            <a:ext cx="779245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Employees with experience in participation 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in several EU </a:t>
            </a:r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Programs </a:t>
            </a:r>
            <a:endParaRPr lang="de-DE"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Pfeil nach rechts 10"/>
          <p:cNvSpPr/>
          <p:nvPr/>
        </p:nvSpPr>
        <p:spPr>
          <a:xfrm>
            <a:off x="2044065" y="2021205"/>
            <a:ext cx="468630" cy="2628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Rechteck 11"/>
          <p:cNvSpPr/>
          <p:nvPr/>
        </p:nvSpPr>
        <p:spPr>
          <a:xfrm>
            <a:off x="2640232" y="1914763"/>
            <a:ext cx="205460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 smtClean="0">
                <a:latin typeface="Calibri" panose="020F0502020204030204" pitchFamily="34" charset="0"/>
                <a:cs typeface="Arial" panose="020B0604020202020204" pitchFamily="34" charset="0"/>
              </a:rPr>
              <a:t>Tempus Projects</a:t>
            </a:r>
            <a:endParaRPr lang="de-DE" sz="2200" dirty="0"/>
          </a:p>
        </p:txBody>
      </p:sp>
      <p:sp>
        <p:nvSpPr>
          <p:cNvPr id="13" name="Pfeil nach rechts 12"/>
          <p:cNvSpPr/>
          <p:nvPr/>
        </p:nvSpPr>
        <p:spPr>
          <a:xfrm>
            <a:off x="2044065" y="3653133"/>
            <a:ext cx="468630" cy="2628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Rechteck 13"/>
          <p:cNvSpPr/>
          <p:nvPr/>
        </p:nvSpPr>
        <p:spPr>
          <a:xfrm>
            <a:off x="2640232" y="3556216"/>
            <a:ext cx="2269467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 smtClean="0">
                <a:latin typeface="Calibri" panose="020F0502020204030204" pitchFamily="34" charset="0"/>
                <a:cs typeface="Arial" panose="020B0604020202020204" pitchFamily="34" charset="0"/>
              </a:rPr>
              <a:t>Erasmus+ Projects</a:t>
            </a:r>
            <a:endParaRPr lang="de-DE" sz="2200" dirty="0"/>
          </a:p>
        </p:txBody>
      </p:sp>
      <p:sp>
        <p:nvSpPr>
          <p:cNvPr id="20" name="Rechteck 19"/>
          <p:cNvSpPr/>
          <p:nvPr/>
        </p:nvSpPr>
        <p:spPr>
          <a:xfrm>
            <a:off x="55205" y="6376154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</a:t>
            </a:r>
            <a:endParaRPr lang="en-US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1957" y="1869400"/>
            <a:ext cx="3143250" cy="1457325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6023" y="3916023"/>
            <a:ext cx="2595401" cy="739689"/>
          </a:xfrm>
          <a:prstGeom prst="rect">
            <a:avLst/>
          </a:prstGeom>
        </p:spPr>
      </p:pic>
      <p:sp>
        <p:nvSpPr>
          <p:cNvPr id="15" name="Rechteck 14"/>
          <p:cNvSpPr/>
          <p:nvPr/>
        </p:nvSpPr>
        <p:spPr>
          <a:xfrm>
            <a:off x="2713384" y="4237119"/>
            <a:ext cx="4235583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lnSpc>
                <a:spcPct val="150000"/>
              </a:lnSpc>
              <a:buFont typeface="Symbol" panose="05050102010706020507" pitchFamily="18" charset="2"/>
              <a:buChar char="-"/>
            </a:pPr>
            <a:r>
              <a:rPr lang="en-US" sz="2000" dirty="0" smtClean="0">
                <a:latin typeface="Calibri" panose="020F0502020204030204" pitchFamily="34" charset="0"/>
                <a:cs typeface="Arial" panose="020B0604020202020204" pitchFamily="34" charset="0"/>
              </a:rPr>
              <a:t>ModeHEd</a:t>
            </a:r>
          </a:p>
          <a:p>
            <a:pPr marL="342900" indent="-342900">
              <a:lnSpc>
                <a:spcPct val="150000"/>
              </a:lnSpc>
              <a:buFont typeface="Symbol" panose="05050102010706020507" pitchFamily="18" charset="2"/>
              <a:buChar char="-"/>
            </a:pPr>
            <a:r>
              <a:rPr lang="en-US" sz="2000" dirty="0" smtClean="0">
                <a:latin typeface="Calibri" panose="020F0502020204030204" pitchFamily="34" charset="0"/>
                <a:cs typeface="Arial" panose="020B0604020202020204" pitchFamily="34" charset="0"/>
              </a:rPr>
              <a:t>VTC</a:t>
            </a:r>
          </a:p>
          <a:p>
            <a:pPr marL="342900" indent="-342900">
              <a:lnSpc>
                <a:spcPct val="150000"/>
              </a:lnSpc>
              <a:buFont typeface="Symbol" panose="05050102010706020507" pitchFamily="18" charset="2"/>
              <a:buChar char="-"/>
            </a:pPr>
            <a:r>
              <a:rPr lang="en-US" sz="2000" dirty="0" smtClean="0">
                <a:latin typeface="Calibri" panose="020F0502020204030204" pitchFamily="34" charset="0"/>
                <a:cs typeface="Arial" panose="020B0604020202020204" pitchFamily="34" charset="0"/>
              </a:rPr>
              <a:t>OPATEL</a:t>
            </a:r>
          </a:p>
          <a:p>
            <a:pPr marL="342900" indent="-342900">
              <a:lnSpc>
                <a:spcPct val="150000"/>
              </a:lnSpc>
              <a:buFont typeface="Symbol" panose="05050102010706020507" pitchFamily="18" charset="2"/>
              <a:buChar char="-"/>
            </a:pPr>
            <a:r>
              <a:rPr lang="en-GB" sz="2000" dirty="0" smtClean="0">
                <a:latin typeface="Calibri" panose="020F0502020204030204" pitchFamily="34" charset="0"/>
                <a:cs typeface="Arial" panose="020B0604020202020204" pitchFamily="34" charset="0"/>
              </a:rPr>
              <a:t>MAGNET</a:t>
            </a:r>
            <a:r>
              <a:rPr lang="en-US" sz="2000" dirty="0" smtClean="0">
                <a:latin typeface="Calibri" panose="020F0502020204030204" pitchFamily="34" charset="0"/>
                <a:cs typeface="Arial" panose="020B0604020202020204" pitchFamily="34" charset="0"/>
              </a:rPr>
              <a:t> (Workshop October 2017)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2829191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079609" y="169664"/>
            <a:ext cx="8290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u="sng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Int@E</a:t>
            </a:r>
          </a:p>
        </p:txBody>
      </p:sp>
      <p:sp>
        <p:nvSpPr>
          <p:cNvPr id="9" name="Pfeil nach rechts 8"/>
          <p:cNvSpPr/>
          <p:nvPr/>
        </p:nvSpPr>
        <p:spPr>
          <a:xfrm>
            <a:off x="1240551" y="1332643"/>
            <a:ext cx="468630" cy="2628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Rechteck 9"/>
          <p:cNvSpPr/>
          <p:nvPr/>
        </p:nvSpPr>
        <p:spPr>
          <a:xfrm>
            <a:off x="1079609" y="768292"/>
            <a:ext cx="338676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Role in the Project </a:t>
            </a:r>
            <a:r>
              <a:rPr lang="en-GB" sz="22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MediTec</a:t>
            </a:r>
            <a:endParaRPr lang="de-DE" sz="2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Rechteck 19"/>
          <p:cNvSpPr/>
          <p:nvPr/>
        </p:nvSpPr>
        <p:spPr>
          <a:xfrm>
            <a:off x="55205" y="6376154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3" name="Rechteck 2"/>
          <p:cNvSpPr/>
          <p:nvPr/>
        </p:nvSpPr>
        <p:spPr>
          <a:xfrm>
            <a:off x="1804444" y="1248644"/>
            <a:ext cx="803738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</a:t>
            </a:r>
            <a:r>
              <a:rPr lang="en-US" sz="22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ransfer </a:t>
            </a:r>
            <a:r>
              <a:rPr lang="en-US" sz="22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of experience of </a:t>
            </a:r>
            <a:r>
              <a:rPr lang="en-US" sz="22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trainings </a:t>
            </a:r>
            <a:r>
              <a:rPr lang="en-US" sz="22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 partners</a:t>
            </a:r>
            <a:endParaRPr lang="de-DE" sz="2200" dirty="0"/>
          </a:p>
        </p:txBody>
      </p:sp>
      <p:sp>
        <p:nvSpPr>
          <p:cNvPr id="11" name="Pfeil nach rechts 10"/>
          <p:cNvSpPr/>
          <p:nvPr/>
        </p:nvSpPr>
        <p:spPr>
          <a:xfrm>
            <a:off x="1240551" y="2186206"/>
            <a:ext cx="468630" cy="2628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Rechteck 11"/>
          <p:cNvSpPr/>
          <p:nvPr/>
        </p:nvSpPr>
        <p:spPr>
          <a:xfrm>
            <a:off x="1804444" y="2102207"/>
            <a:ext cx="803738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Sharing </a:t>
            </a:r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experience on innovative training in medical technologies</a:t>
            </a:r>
            <a:endParaRPr lang="de-DE"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Pfeil nach rechts 12"/>
          <p:cNvSpPr/>
          <p:nvPr/>
        </p:nvSpPr>
        <p:spPr>
          <a:xfrm>
            <a:off x="1240551" y="3039769"/>
            <a:ext cx="468630" cy="2628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Rechteck 13"/>
          <p:cNvSpPr/>
          <p:nvPr/>
        </p:nvSpPr>
        <p:spPr>
          <a:xfrm>
            <a:off x="1804444" y="2847482"/>
            <a:ext cx="803738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Enriching </a:t>
            </a:r>
            <a:r>
              <a:rPr lang="en-US" sz="22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information base of partner </a:t>
            </a:r>
            <a:r>
              <a:rPr lang="en-US" sz="22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universities </a:t>
            </a:r>
          </a:p>
          <a:p>
            <a:r>
              <a:rPr lang="en-US" sz="22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with </a:t>
            </a:r>
            <a:r>
              <a:rPr lang="en-US" sz="22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data from EU database</a:t>
            </a:r>
            <a:endParaRPr lang="de-DE" sz="2200" dirty="0"/>
          </a:p>
        </p:txBody>
      </p:sp>
      <p:sp>
        <p:nvSpPr>
          <p:cNvPr id="15" name="Pfeil nach rechts 14"/>
          <p:cNvSpPr/>
          <p:nvPr/>
        </p:nvSpPr>
        <p:spPr>
          <a:xfrm>
            <a:off x="1240551" y="4747651"/>
            <a:ext cx="468630" cy="2628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Rechteck 15"/>
          <p:cNvSpPr/>
          <p:nvPr/>
        </p:nvSpPr>
        <p:spPr>
          <a:xfrm>
            <a:off x="1804444" y="4663652"/>
            <a:ext cx="803738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Quality control (training process + training materials + quality report)</a:t>
            </a:r>
            <a:endParaRPr lang="de-DE"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Pfeil nach rechts 20"/>
          <p:cNvSpPr/>
          <p:nvPr/>
        </p:nvSpPr>
        <p:spPr>
          <a:xfrm>
            <a:off x="1240551" y="3965801"/>
            <a:ext cx="468630" cy="2628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Rechteck 21"/>
          <p:cNvSpPr/>
          <p:nvPr/>
        </p:nvSpPr>
        <p:spPr>
          <a:xfrm>
            <a:off x="1804444" y="3882698"/>
            <a:ext cx="803738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Monitoring of the activities, conducted by the PC partners</a:t>
            </a:r>
            <a:endParaRPr lang="de-DE" sz="2200" dirty="0"/>
          </a:p>
        </p:txBody>
      </p:sp>
      <p:sp>
        <p:nvSpPr>
          <p:cNvPr id="23" name="Pfeil nach rechts 22"/>
          <p:cNvSpPr/>
          <p:nvPr/>
        </p:nvSpPr>
        <p:spPr>
          <a:xfrm>
            <a:off x="1240551" y="5411072"/>
            <a:ext cx="468630" cy="2628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Rechteck 23"/>
          <p:cNvSpPr/>
          <p:nvPr/>
        </p:nvSpPr>
        <p:spPr>
          <a:xfrm>
            <a:off x="1804444" y="5327073"/>
            <a:ext cx="803738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Evaluation of the training courses and training program</a:t>
            </a:r>
            <a:endParaRPr lang="de-DE"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7532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079609" y="169664"/>
            <a:ext cx="8290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u="sng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Int@E</a:t>
            </a:r>
          </a:p>
        </p:txBody>
      </p:sp>
      <p:sp>
        <p:nvSpPr>
          <p:cNvPr id="9" name="Pfeil nach rechts 8"/>
          <p:cNvSpPr/>
          <p:nvPr/>
        </p:nvSpPr>
        <p:spPr>
          <a:xfrm>
            <a:off x="1240551" y="1332643"/>
            <a:ext cx="468630" cy="2628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Rechteck 9"/>
          <p:cNvSpPr/>
          <p:nvPr/>
        </p:nvSpPr>
        <p:spPr>
          <a:xfrm>
            <a:off x="1079609" y="768292"/>
            <a:ext cx="338676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Role in the Project </a:t>
            </a:r>
            <a:r>
              <a:rPr lang="en-GB" sz="22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MediTec</a:t>
            </a:r>
            <a:endParaRPr lang="de-DE" sz="2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Rechteck 19"/>
          <p:cNvSpPr/>
          <p:nvPr/>
        </p:nvSpPr>
        <p:spPr>
          <a:xfrm>
            <a:off x="55205" y="6376154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</a:t>
            </a:r>
            <a:endParaRPr lang="en-US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1804444" y="1248644"/>
            <a:ext cx="803738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Promotion of the project at scientific conferences and international meetings</a:t>
            </a:r>
            <a:endParaRPr lang="de-DE" sz="2200" dirty="0"/>
          </a:p>
        </p:txBody>
      </p:sp>
      <p:sp>
        <p:nvSpPr>
          <p:cNvPr id="11" name="Pfeil nach rechts 10"/>
          <p:cNvSpPr/>
          <p:nvPr/>
        </p:nvSpPr>
        <p:spPr>
          <a:xfrm>
            <a:off x="1240551" y="2186206"/>
            <a:ext cx="468630" cy="2628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Rechteck 11"/>
          <p:cNvSpPr/>
          <p:nvPr/>
        </p:nvSpPr>
        <p:spPr>
          <a:xfrm>
            <a:off x="1804444" y="2115855"/>
            <a:ext cx="803738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Assistance in the development of project newsletters</a:t>
            </a:r>
            <a:endParaRPr lang="de-DE"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Pfeil nach rechts 12"/>
          <p:cNvSpPr/>
          <p:nvPr/>
        </p:nvSpPr>
        <p:spPr>
          <a:xfrm>
            <a:off x="1240551" y="3039769"/>
            <a:ext cx="468630" cy="2628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Rechteck 13"/>
          <p:cNvSpPr/>
          <p:nvPr/>
        </p:nvSpPr>
        <p:spPr>
          <a:xfrm>
            <a:off x="1804443" y="2956666"/>
            <a:ext cx="8772571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Strengthening the network between partners and other non-project HEI’s </a:t>
            </a:r>
            <a:endParaRPr lang="de-DE" sz="2200" dirty="0"/>
          </a:p>
        </p:txBody>
      </p:sp>
      <p:sp>
        <p:nvSpPr>
          <p:cNvPr id="17" name="Pfeil nach rechts 16"/>
          <p:cNvSpPr/>
          <p:nvPr/>
        </p:nvSpPr>
        <p:spPr>
          <a:xfrm>
            <a:off x="1240551" y="3913919"/>
            <a:ext cx="468630" cy="2628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Rechteck 17"/>
          <p:cNvSpPr/>
          <p:nvPr/>
        </p:nvSpPr>
        <p:spPr>
          <a:xfrm>
            <a:off x="1804443" y="3786085"/>
            <a:ext cx="803738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Responsibility for dissemination of </a:t>
            </a:r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results</a:t>
            </a:r>
            <a:r>
              <a:rPr lang="ru-RU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within </a:t>
            </a:r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the project – WP5</a:t>
            </a:r>
            <a:endParaRPr lang="de-DE"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2673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079609" y="169664"/>
            <a:ext cx="8290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u="sng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Int@E</a:t>
            </a:r>
          </a:p>
        </p:txBody>
      </p:sp>
      <p:sp>
        <p:nvSpPr>
          <p:cNvPr id="10" name="Rechteck 9"/>
          <p:cNvSpPr/>
          <p:nvPr/>
        </p:nvSpPr>
        <p:spPr>
          <a:xfrm>
            <a:off x="3478680" y="1781015"/>
            <a:ext cx="4160985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Contact:</a:t>
            </a:r>
          </a:p>
          <a:p>
            <a:endParaRPr lang="ru-RU" sz="28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b="1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www.intate.de</a:t>
            </a:r>
            <a:endParaRPr lang="en-GB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Juman</a:t>
            </a:r>
            <a:r>
              <a:rPr lang="en-GB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28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Ebdah</a:t>
            </a:r>
            <a:endParaRPr lang="en-GB" sz="28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b="1" dirty="0" smtClean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jum.ebdah@gmail.com</a:t>
            </a:r>
            <a:endParaRPr lang="en-GB" sz="28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Rechteck 19"/>
          <p:cNvSpPr/>
          <p:nvPr/>
        </p:nvSpPr>
        <p:spPr>
          <a:xfrm>
            <a:off x="55205" y="6376154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</a:t>
            </a:r>
            <a:endParaRPr lang="en-US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6909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079609" y="169664"/>
            <a:ext cx="8290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u="sng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Int@E</a:t>
            </a:r>
          </a:p>
        </p:txBody>
      </p:sp>
      <p:sp>
        <p:nvSpPr>
          <p:cNvPr id="7" name="Cuadro de texto 2"/>
          <p:cNvSpPr txBox="1">
            <a:spLocks noChangeArrowheads="1"/>
          </p:cNvSpPr>
          <p:nvPr/>
        </p:nvSpPr>
        <p:spPr bwMode="auto">
          <a:xfrm>
            <a:off x="2823226" y="4442818"/>
            <a:ext cx="7392827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200000"/>
              </a:lnSpc>
            </a:pP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Thank you for your Attention! </a:t>
            </a:r>
            <a:endParaRPr lang="en-GB" sz="28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9" name="Picture 2" descr="C:\Users\Alex\Desktop\Erasmus+ Projekte\02_Israel\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8828" y="1256730"/>
            <a:ext cx="2374900" cy="3048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53377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81C9D8A2B5534797249304FAC18792" ma:contentTypeVersion="0" ma:contentTypeDescription="Create a new document." ma:contentTypeScope="" ma:versionID="d9cf9377d914b01b94bedab51b764715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39D04BE-2D6B-4AA4-A7C6-16270A852C94}"/>
</file>

<file path=customXml/itemProps2.xml><?xml version="1.0" encoding="utf-8"?>
<ds:datastoreItem xmlns:ds="http://schemas.openxmlformats.org/officeDocument/2006/customXml" ds:itemID="{A1EBD064-4119-421D-97D5-7939FE053B10}"/>
</file>

<file path=customXml/itemProps3.xml><?xml version="1.0" encoding="utf-8"?>
<ds:datastoreItem xmlns:ds="http://schemas.openxmlformats.org/officeDocument/2006/customXml" ds:itemID="{25034073-5176-470F-9DE9-6A664FC91D26}"/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200</Words>
  <Application>Microsoft Office PowerPoint</Application>
  <PresentationFormat>Breitbild</PresentationFormat>
  <Paragraphs>55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4" baseType="lpstr">
      <vt:lpstr>Arial</vt:lpstr>
      <vt:lpstr>Calibri</vt:lpstr>
      <vt:lpstr>Symbol</vt:lpstr>
      <vt:lpstr>Trebuchet MS</vt:lpstr>
      <vt:lpstr>Wingdings 3</vt:lpstr>
      <vt:lpstr>Facette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dekin</dc:creator>
  <cp:lastModifiedBy>Alex</cp:lastModifiedBy>
  <cp:revision>39</cp:revision>
  <dcterms:created xsi:type="dcterms:W3CDTF">2017-03-10T14:25:44Z</dcterms:created>
  <dcterms:modified xsi:type="dcterms:W3CDTF">2018-02-21T16:00:27Z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0x010100DE81C9D8A2B5534797249304FAC18792</vt:lpwstr>
  </property>
</Properties>
</file>